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68" r:id="rId14"/>
    <p:sldId id="272" r:id="rId15"/>
    <p:sldId id="273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11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47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6F70-4D29-F861-1713-D28FF32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45D73-9978-5128-03D7-6D1E2F755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E4BC0-58C0-71BC-3AE5-A9FA2010B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0CB8D-FAED-D5F3-8C26-396A56FC3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9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4270-0DE1-C776-7F94-B4CD4715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45EBBD-202A-4901-0547-3A62A577E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B02E9-2645-97E9-EF1F-187E99A2F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D8522-2083-D018-3EA7-96B34DB54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6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9572C-1566-DA78-2966-97F71A491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4C096-F25E-CDCE-4EBD-70468C0E2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70BE0-1C34-7569-65E7-78FFF72F4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65FD0-EC09-DB8C-C611-08C7CBD8C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3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A060B-8059-5D2E-DB03-1B36104B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1488-FEEA-EFB2-D641-6CAE62C2B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5C027-0A4B-82FA-238D-1B04A1B17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2C7B1-B11A-9E95-CAAD-61179E02F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3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B68E-F7EC-6484-9E06-536A0D092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B1FB4-F726-8A46-7A23-DE39A3C90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16A85-EAC5-FC40-AF41-E4D11CD80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C7F08-B95C-1802-BFBF-413D7ADF8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3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0437-13DF-5581-155E-EA5A55EBE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95334-A15F-A5AD-7BC9-3004050E8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04726-B49E-6A5D-114E-D0C075835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A6824-506A-4140-3286-A5CE02814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0065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Combating Misinformation: Zero-Shot Models for Fake News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71680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Sajin Mahmud Arpon (22-46629-1)</a:t>
            </a:r>
          </a:p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Md Ariful Islam (22-46139-1)</a:t>
            </a:r>
          </a:p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Mir Md </a:t>
            </a:r>
            <a:r>
              <a:rPr lang="en-US" sz="23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Mofakkar</a:t>
            </a: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Hossain (22-46245-1)</a:t>
            </a:r>
            <a:endParaRPr lang="en-US" sz="2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F3C5F-4ADF-1FD6-4E9C-128D6CD43C43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s-05">
            <a:extLst>
              <a:ext uri="{FF2B5EF4-FFF2-40B4-BE49-F238E27FC236}">
                <a16:creationId xmlns:a16="http://schemas.microsoft.com/office/drawing/2014/main" id="{509E071A-E2F9-2387-80AE-4562B9BB2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D32E6A12-1858-C196-9B26-32C0BB81E00B}"/>
              </a:ext>
            </a:extLst>
          </p:cNvPr>
          <p:cNvSpPr/>
          <p:nvPr/>
        </p:nvSpPr>
        <p:spPr>
          <a:xfrm>
            <a:off x="4313188" y="6328772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latin typeface="Funnel Sans"/>
              </a:rPr>
              <a:t>Supervised by</a:t>
            </a:r>
          </a:p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latin typeface="Funnel Sans"/>
              </a:rPr>
              <a:t>Dr. Mohammad </a:t>
            </a:r>
            <a:r>
              <a:rPr lang="en-US" sz="2350" dirty="0" err="1">
                <a:latin typeface="Funnel Sans"/>
              </a:rPr>
              <a:t>Saef</a:t>
            </a:r>
            <a:r>
              <a:rPr lang="en-US" sz="2350" dirty="0">
                <a:latin typeface="Funnel Sans"/>
              </a:rPr>
              <a:t> Ullah Miah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06277" y="24652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 and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06277" y="3880247"/>
            <a:ext cx="563249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achieves the highest scores on accuracy, precision, recall, F1, and has the lowest MAE. The ensemble’s bars lie between </a:t>
            </a: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the other two models.</a:t>
            </a:r>
            <a:endParaRPr lang="en-US" sz="18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3012"/>
            <a:ext cx="7741324" cy="5766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E7E5FE-5EDA-0DF4-9C52-D47551BCA992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s-05">
            <a:extLst>
              <a:ext uri="{FF2B5EF4-FFF2-40B4-BE49-F238E27FC236}">
                <a16:creationId xmlns:a16="http://schemas.microsoft.com/office/drawing/2014/main" id="{9E80774F-A721-D71C-1168-3FF8BED5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A0ED7-1822-CF28-9431-6F3A23E1E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32D1955-8EF1-5D80-E6A3-7A225A881535}"/>
              </a:ext>
            </a:extLst>
          </p:cNvPr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 and Analysis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39D5BC8-9F6A-509B-5B60-FE7573C01E9C}"/>
              </a:ext>
            </a:extLst>
          </p:cNvPr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ModernBERT's polygon extends furthest on all positive-metric axes accuracy, precision, recall, F1). The ensemble's shape is more balanced/circular (moderate on all metrics), while BART/mDeBERTa have smaller, irregular polygons.</a:t>
            </a:r>
            <a:endParaRPr lang="en-US" sz="1850" dirty="0"/>
          </a:p>
        </p:txBody>
      </p:sp>
      <p:pic>
        <p:nvPicPr>
          <p:cNvPr id="5" name="Content Placeholder 5" descr="A chart of a radar&#10;&#10;AI-generated content may be incorrect.">
            <a:extLst>
              <a:ext uri="{FF2B5EF4-FFF2-40B4-BE49-F238E27FC236}">
                <a16:creationId xmlns:a16="http://schemas.microsoft.com/office/drawing/2014/main" id="{E41CABCC-134F-777D-A162-863147D24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03" y="1404005"/>
            <a:ext cx="5798489" cy="5421589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D6DF5-7B86-FCFC-DC15-2B77B46C57AE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Logos-05">
            <a:extLst>
              <a:ext uri="{FF2B5EF4-FFF2-40B4-BE49-F238E27FC236}">
                <a16:creationId xmlns:a16="http://schemas.microsoft.com/office/drawing/2014/main" id="{E220EC65-AD7D-18C9-6081-39857A7E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8334-0E16-396D-A844-F53016D57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76F60B0-3347-8F52-8529-CB2CCCAB48CC}"/>
              </a:ext>
            </a:extLst>
          </p:cNvPr>
          <p:cNvSpPr/>
          <p:nvPr/>
        </p:nvSpPr>
        <p:spPr>
          <a:xfrm>
            <a:off x="647021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 and Analysis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2E4AFA1-8FA1-3632-A704-8D6D46C5C18D}"/>
              </a:ext>
            </a:extLst>
          </p:cNvPr>
          <p:cNvSpPr/>
          <p:nvPr/>
        </p:nvSpPr>
        <p:spPr>
          <a:xfrm>
            <a:off x="647021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shows the narrowest interquartile ranges (IQRs) and fewest outliers across metrics. BART and </a:t>
            </a: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mDeBERTa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have wider boxes (higher variance). The ensemble’s box sizes lie between </a:t>
            </a: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the older models, reflecting improved consistency.</a:t>
            </a:r>
            <a:endParaRPr lang="en-US" sz="1850" dirty="0"/>
          </a:p>
        </p:txBody>
      </p:sp>
      <p:pic>
        <p:nvPicPr>
          <p:cNvPr id="16" name="Content Placeholder 5" descr="A diagram of a box diagram&#10;&#10;AI-generated content may be incorrect.">
            <a:extLst>
              <a:ext uri="{FF2B5EF4-FFF2-40B4-BE49-F238E27FC236}">
                <a16:creationId xmlns:a16="http://schemas.microsoft.com/office/drawing/2014/main" id="{520BC050-5238-6334-6C0D-8B270FDEE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6" y="2301039"/>
            <a:ext cx="6191677" cy="3823364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6A81C1-519E-DC2D-D305-050F587E2F86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Logos-05">
            <a:extLst>
              <a:ext uri="{FF2B5EF4-FFF2-40B4-BE49-F238E27FC236}">
                <a16:creationId xmlns:a16="http://schemas.microsoft.com/office/drawing/2014/main" id="{0DE6864C-4394-E240-C3E3-615FCAE2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4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AD4C-D4E4-1462-E01B-A2D1FB21B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EFC2B3E-ACFA-821A-F771-22B870CECA56}"/>
              </a:ext>
            </a:extLst>
          </p:cNvPr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 and Analysis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80E0795-0E00-A68E-6679-53C2C61E56A2}"/>
              </a:ext>
            </a:extLst>
          </p:cNvPr>
          <p:cNvSpPr/>
          <p:nvPr/>
        </p:nvSpPr>
        <p:spPr>
          <a:xfrm>
            <a:off x="837724" y="407903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Darker blue cells mark </a:t>
            </a: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ModernBERT’s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top values (including the lightest shade at MAE=0.38). The ensemble row has intermediate shades; BART/</a:t>
            </a:r>
            <a:r>
              <a:rPr lang="en-US" sz="1850" dirty="0" err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mDeBERTa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rows show lighter blues on key metrics and darker on MAE (higher error).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D5BFEC8-32EE-AF60-F116-AD66FA23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76" y="2068067"/>
            <a:ext cx="5181600" cy="409346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A43C4-C0CE-9B18-EBD3-E7422BE98985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Logos-05">
            <a:extLst>
              <a:ext uri="{FF2B5EF4-FFF2-40B4-BE49-F238E27FC236}">
                <a16:creationId xmlns:a16="http://schemas.microsoft.com/office/drawing/2014/main" id="{5FEF5C14-1CA4-D1E3-8A65-2B94743B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27E81-8B83-F8C6-2B14-AD16E016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D3435B-F952-D6DA-F90B-BB7DFFC2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833CEE97-C628-E11D-48D3-7F4A405F58C3}"/>
              </a:ext>
            </a:extLst>
          </p:cNvPr>
          <p:cNvSpPr/>
          <p:nvPr/>
        </p:nvSpPr>
        <p:spPr>
          <a:xfrm>
            <a:off x="6224251" y="651438"/>
            <a:ext cx="522029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Conclusion &amp; Future Work</a:t>
            </a:r>
            <a:endParaRPr lang="en-US" sz="4100" dirty="0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78605C1A-0A2F-A4D3-5941-47F8B5EA8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946" y="1802572"/>
            <a:ext cx="6220602" cy="4598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500" b="1"/>
              <a:t>Key findings:</a:t>
            </a:r>
            <a:r>
              <a:rPr lang="en-US" altLang="en-US" sz="1500"/>
              <a:t> Among the evaluated methods, ModernBERT achieved the best results: </a:t>
            </a:r>
            <a:r>
              <a:rPr lang="en-US" altLang="en-US" sz="1500" i="1"/>
              <a:t>Accuracy</a:t>
            </a:r>
            <a:r>
              <a:rPr lang="en-US" altLang="en-US" sz="1500"/>
              <a:t>=0.62, </a:t>
            </a:r>
            <a:r>
              <a:rPr lang="en-US" altLang="en-US" sz="1500" i="1"/>
              <a:t>Precision</a:t>
            </a:r>
            <a:r>
              <a:rPr lang="en-US" altLang="en-US" sz="1500"/>
              <a:t>=0.66, </a:t>
            </a:r>
            <a:r>
              <a:rPr lang="en-US" altLang="en-US" sz="1500" i="1"/>
              <a:t>Recall</a:t>
            </a:r>
            <a:r>
              <a:rPr lang="en-US" altLang="en-US" sz="1500"/>
              <a:t>=0.62, </a:t>
            </a:r>
            <a:r>
              <a:rPr lang="en-US" altLang="en-US" sz="1500" i="1"/>
              <a:t>F1</a:t>
            </a:r>
            <a:r>
              <a:rPr lang="en-US" altLang="en-US" sz="1500"/>
              <a:t>=0.60, MAE=0.38. Comprehensive visual and numerical analyses consistently validate ModernBERT’s superiority.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500" b="1"/>
              <a:t>Ensemble results:</a:t>
            </a:r>
            <a:r>
              <a:rPr lang="en-US" altLang="en-US" sz="1500"/>
              <a:t> The soft-voting ensemble outperformed BART and mDeBERTa (especially in lowering MAE) but still fell short of ModernBERT’s scores.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500" b="1"/>
              <a:t>Limitations:</a:t>
            </a:r>
            <a:r>
              <a:rPr lang="en-US" altLang="en-US" sz="1500"/>
              <a:t> A drawback of zero-shot models is the lack of domain-specific tuning. this can occasionally cause misclassifications in specialized contexts.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500" b="1"/>
              <a:t>Future directions:</a:t>
            </a:r>
            <a:r>
              <a:rPr lang="en-US" altLang="en-US" sz="1500"/>
              <a:t> Integrate explainable AI techniques (e.g., token-level attribution, attention-map visualization) to increase transparency. Enhanced interpretability will help stakeholders (fact-checkers, journalists) trust the system. Reducing misclassifications via explainability is a promising next step.</a:t>
            </a:r>
            <a:endParaRPr lang="en-US" alt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A86F2B-90CA-DFC1-A67F-5750E8FEAE64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30" descr="Logos-05">
            <a:extLst>
              <a:ext uri="{FF2B5EF4-FFF2-40B4-BE49-F238E27FC236}">
                <a16:creationId xmlns:a16="http://schemas.microsoft.com/office/drawing/2014/main" id="{250C8E63-B3B8-47B1-544F-9DDBEA45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1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2B69-CFCF-2683-2853-FA2E2110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6D7B40C0-4786-38B0-2087-CFAD788FB6F8}"/>
              </a:ext>
            </a:extLst>
          </p:cNvPr>
          <p:cNvSpPr/>
          <p:nvPr/>
        </p:nvSpPr>
        <p:spPr>
          <a:xfrm>
            <a:off x="5627903" y="1368832"/>
            <a:ext cx="522029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Reference</a:t>
            </a:r>
            <a:endParaRPr lang="en-US" sz="4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4C67C-16C2-8626-2CC7-0A2A21486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561120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R. Baashirah. </a:t>
            </a:r>
            <a:r>
              <a:rPr lang="en-US" altLang="en-US" sz="2200" i="1"/>
              <a:t>Zero-shot Automated Detection of Fake News: An Innovative Approach</a:t>
            </a:r>
            <a:r>
              <a:rPr lang="en-US" altLang="en-US" sz="2200"/>
              <a:t>. IEEE Access, 2024file-na6ru5rhtb8rx3pn5re6q9.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BuzzFeed News. </a:t>
            </a:r>
            <a:r>
              <a:rPr lang="en-US" altLang="en-US" sz="2200" i="1"/>
              <a:t>Fake News</a:t>
            </a:r>
            <a:r>
              <a:rPr lang="en-US" altLang="en-US" sz="2200"/>
              <a:t> (Kaggle Data), 2025.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M. Granik &amp; V. Mesyura. </a:t>
            </a:r>
            <a:r>
              <a:rPr lang="en-US" altLang="en-US" sz="2200" i="1"/>
              <a:t>Fake News Detection Using Naïve Bayes Classifier</a:t>
            </a:r>
            <a:r>
              <a:rPr lang="en-US" altLang="en-US" sz="2200"/>
              <a:t>. Global Journal of Computer Science and Technology, 2017file-na6ru5rhtb8rx3pn5re6q9.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P. He, X. Liu, J. Gao, &amp; W. Chen. </a:t>
            </a:r>
            <a:r>
              <a:rPr lang="en-US" altLang="en-US" sz="2200" i="1"/>
              <a:t>DeBERTa: Decoding-enhanced BERT with Disentangled Attention</a:t>
            </a:r>
            <a:r>
              <a:rPr lang="en-US" altLang="en-US" sz="2200"/>
              <a:t>. ICLR 2021file-na6ru5rhtb8rx3pn5re6q9.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B. Wang et al. </a:t>
            </a:r>
            <a:r>
              <a:rPr lang="en-US" altLang="en-US" sz="2200" i="1"/>
              <a:t>Explainable Fake News Detection with Large Language Model via Defense Among Competing Wisdom</a:t>
            </a:r>
            <a:r>
              <a:rPr lang="en-US" altLang="en-US" sz="2200"/>
              <a:t>. Proc. ACM Web Conf. (WWW) 2024file-na6ru5rhtb8rx3pn5re6q9.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/>
              <a:t>Y. Yin, B. Roth, &amp; I. Gurevych. </a:t>
            </a:r>
            <a:r>
              <a:rPr lang="en-US" altLang="en-US" sz="2200" i="1"/>
              <a:t>Benchmarking Zero-Shot Text Classification: Datasets, Evaluation and Entailment Approach</a:t>
            </a:r>
            <a:r>
              <a:rPr lang="en-US" altLang="en-US" sz="2200"/>
              <a:t>. EMNLP 2019</a:t>
            </a:r>
            <a:endParaRPr lang="en-US" alt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762AAB-2386-F6BB-9FF6-6E3A6E160860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Logos-05">
            <a:extLst>
              <a:ext uri="{FF2B5EF4-FFF2-40B4-BE49-F238E27FC236}">
                <a16:creationId xmlns:a16="http://schemas.microsoft.com/office/drawing/2014/main" id="{9979A33B-AC42-8070-95B0-DA227EB9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7452" y="1547019"/>
            <a:ext cx="522029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Index</a:t>
            </a:r>
            <a:endParaRPr lang="en-US" sz="41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2AA59B73-A776-7527-C09C-0EC35D695520}"/>
              </a:ext>
            </a:extLst>
          </p:cNvPr>
          <p:cNvSpPr/>
          <p:nvPr/>
        </p:nvSpPr>
        <p:spPr>
          <a:xfrm>
            <a:off x="3427452" y="2532380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3EC29E6-77CB-49D1-F8A4-84C6951DA2C3}"/>
              </a:ext>
            </a:extLst>
          </p:cNvPr>
          <p:cNvSpPr/>
          <p:nvPr/>
        </p:nvSpPr>
        <p:spPr>
          <a:xfrm>
            <a:off x="4148375" y="2608580"/>
            <a:ext cx="262735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</a:rPr>
              <a:t>Introduction</a:t>
            </a:r>
            <a:endParaRPr lang="en-US" sz="20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C509F08F-CE58-CF9F-87C7-95DB191D537D}"/>
              </a:ext>
            </a:extLst>
          </p:cNvPr>
          <p:cNvSpPr/>
          <p:nvPr/>
        </p:nvSpPr>
        <p:spPr>
          <a:xfrm>
            <a:off x="3427452" y="3263484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F516B54-7FC2-E0A8-9705-3A45EE857F8B}"/>
              </a:ext>
            </a:extLst>
          </p:cNvPr>
          <p:cNvSpPr/>
          <p:nvPr/>
        </p:nvSpPr>
        <p:spPr>
          <a:xfrm>
            <a:off x="4148375" y="3339684"/>
            <a:ext cx="383786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</a:rPr>
              <a:t>Literature Review</a:t>
            </a:r>
            <a:endParaRPr lang="en-US" sz="2050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2976705A-C75F-5B25-F638-4FA0BBA51BF6}"/>
              </a:ext>
            </a:extLst>
          </p:cNvPr>
          <p:cNvSpPr/>
          <p:nvPr/>
        </p:nvSpPr>
        <p:spPr>
          <a:xfrm>
            <a:off x="3427452" y="3988867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C475DEE0-5950-5991-8562-F0715BEA983C}"/>
              </a:ext>
            </a:extLst>
          </p:cNvPr>
          <p:cNvSpPr/>
          <p:nvPr/>
        </p:nvSpPr>
        <p:spPr>
          <a:xfrm>
            <a:off x="4148375" y="4065067"/>
            <a:ext cx="304919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</a:rPr>
              <a:t>Methodology</a:t>
            </a:r>
            <a:endParaRPr lang="en-US" sz="2050" dirty="0"/>
          </a:p>
        </p:txBody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7B99BD32-8CFA-F10E-9218-5AA2938C7AFA}"/>
              </a:ext>
            </a:extLst>
          </p:cNvPr>
          <p:cNvSpPr/>
          <p:nvPr/>
        </p:nvSpPr>
        <p:spPr>
          <a:xfrm>
            <a:off x="3427452" y="4714250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5739E68C-B2A8-4D28-4627-7215F422F4CD}"/>
              </a:ext>
            </a:extLst>
          </p:cNvPr>
          <p:cNvSpPr/>
          <p:nvPr/>
        </p:nvSpPr>
        <p:spPr>
          <a:xfrm>
            <a:off x="4148375" y="4790450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</a:rPr>
              <a:t>Result &amp; Analysis</a:t>
            </a:r>
            <a:endParaRPr lang="en-US" sz="2050" dirty="0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E7E232EE-E940-F2AB-0A05-99B919446CC0}"/>
              </a:ext>
            </a:extLst>
          </p:cNvPr>
          <p:cNvSpPr/>
          <p:nvPr/>
        </p:nvSpPr>
        <p:spPr>
          <a:xfrm>
            <a:off x="3427452" y="5439633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C9150AF3-B486-7882-B6B7-D3AECD8B3E3E}"/>
              </a:ext>
            </a:extLst>
          </p:cNvPr>
          <p:cNvSpPr/>
          <p:nvPr/>
        </p:nvSpPr>
        <p:spPr>
          <a:xfrm>
            <a:off x="4148375" y="5515833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/>
              <a:t>Conclusion &amp; Future Work</a:t>
            </a: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38868B39-9AAA-B06F-45BB-AC7E56BC4CC0}"/>
              </a:ext>
            </a:extLst>
          </p:cNvPr>
          <p:cNvSpPr/>
          <p:nvPr/>
        </p:nvSpPr>
        <p:spPr>
          <a:xfrm>
            <a:off x="3427452" y="6140552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BDA30AED-B86A-BDA8-79CF-53EB6CF19D74}"/>
              </a:ext>
            </a:extLst>
          </p:cNvPr>
          <p:cNvSpPr/>
          <p:nvPr/>
        </p:nvSpPr>
        <p:spPr>
          <a:xfrm>
            <a:off x="4148375" y="6216752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</a:rPr>
              <a:t>References</a:t>
            </a:r>
            <a:endParaRPr lang="en-US" sz="20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F7E5DA-06A2-C477-1ABE-DE6A999CDBAA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" name="Picture 31" descr="Logos-05">
            <a:extLst>
              <a:ext uri="{FF2B5EF4-FFF2-40B4-BE49-F238E27FC236}">
                <a16:creationId xmlns:a16="http://schemas.microsoft.com/office/drawing/2014/main" id="{727EB03E-D13F-8E27-1E18-9470A4D3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F36C4-0E5D-77E2-D680-06D2D3BFC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22372AB-84A3-E902-83FF-6F8BAC16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F971606-6258-4923-1035-47BCFED20955}"/>
              </a:ext>
            </a:extLst>
          </p:cNvPr>
          <p:cNvSpPr/>
          <p:nvPr/>
        </p:nvSpPr>
        <p:spPr>
          <a:xfrm>
            <a:off x="1245792" y="711133"/>
            <a:ext cx="522029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Introduction</a:t>
            </a:r>
            <a:endParaRPr lang="en-US" sz="41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9C895B5-1875-20C9-09FE-37E05ABE3089}"/>
              </a:ext>
            </a:extLst>
          </p:cNvPr>
          <p:cNvSpPr/>
          <p:nvPr/>
        </p:nvSpPr>
        <p:spPr>
          <a:xfrm>
            <a:off x="1245792" y="1696494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058DE22-01BE-8B4D-DCB8-12E8E1EE30F6}"/>
              </a:ext>
            </a:extLst>
          </p:cNvPr>
          <p:cNvSpPr/>
          <p:nvPr/>
        </p:nvSpPr>
        <p:spPr>
          <a:xfrm>
            <a:off x="1966715" y="1772694"/>
            <a:ext cx="262735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Fake News Challenge</a:t>
            </a:r>
            <a:endParaRPr lang="en-US" sz="20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C613C1D-68C4-D415-21E0-020B4883756C}"/>
              </a:ext>
            </a:extLst>
          </p:cNvPr>
          <p:cNvSpPr/>
          <p:nvPr/>
        </p:nvSpPr>
        <p:spPr>
          <a:xfrm>
            <a:off x="1966715" y="2232037"/>
            <a:ext cx="6788348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Rapid spread on social media influences opinions and undermines institutions.</a:t>
            </a:r>
            <a:endParaRPr lang="en-US" sz="17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7855020-2C81-62E9-10DB-9C1822A0BA21}"/>
              </a:ext>
            </a:extLst>
          </p:cNvPr>
          <p:cNvSpPr/>
          <p:nvPr/>
        </p:nvSpPr>
        <p:spPr>
          <a:xfrm>
            <a:off x="1245792" y="3385277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B05828E-883C-44C8-6025-9846F229BB2D}"/>
              </a:ext>
            </a:extLst>
          </p:cNvPr>
          <p:cNvSpPr/>
          <p:nvPr/>
        </p:nvSpPr>
        <p:spPr>
          <a:xfrm>
            <a:off x="1966715" y="3461477"/>
            <a:ext cx="383786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Supervised Method Limitations</a:t>
            </a:r>
            <a:endParaRPr lang="en-US" sz="20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2FD5A24-12D7-6AA6-4AD8-3ED679B2383E}"/>
              </a:ext>
            </a:extLst>
          </p:cNvPr>
          <p:cNvSpPr/>
          <p:nvPr/>
        </p:nvSpPr>
        <p:spPr>
          <a:xfrm>
            <a:off x="1966715" y="3920820"/>
            <a:ext cx="6788348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Require large labeled datasets and often fail on novel topics.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3090F955-32A1-88FA-DBC2-096C3D401E41}"/>
              </a:ext>
            </a:extLst>
          </p:cNvPr>
          <p:cNvSpPr/>
          <p:nvPr/>
        </p:nvSpPr>
        <p:spPr>
          <a:xfrm>
            <a:off x="1245792" y="4719253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4A506E44-65D3-6C4C-A818-FF04C20E12FB}"/>
              </a:ext>
            </a:extLst>
          </p:cNvPr>
          <p:cNvSpPr/>
          <p:nvPr/>
        </p:nvSpPr>
        <p:spPr>
          <a:xfrm>
            <a:off x="1966715" y="4795453"/>
            <a:ext cx="304919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Zero-Shot Learning (ZSL)</a:t>
            </a:r>
            <a:endParaRPr lang="en-US" sz="2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122837-0065-7A4F-C4B3-E15C13B7AE3E}"/>
              </a:ext>
            </a:extLst>
          </p:cNvPr>
          <p:cNvSpPr/>
          <p:nvPr/>
        </p:nvSpPr>
        <p:spPr>
          <a:xfrm>
            <a:off x="1966715" y="5254796"/>
            <a:ext cx="6788348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Classifies unseen data without task-specific training, adapting to new themes.</a:t>
            </a:r>
            <a:endParaRPr lang="en-US" sz="17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61C08C4B-CC7C-D8CD-8018-85F5732324C5}"/>
              </a:ext>
            </a:extLst>
          </p:cNvPr>
          <p:cNvSpPr/>
          <p:nvPr/>
        </p:nvSpPr>
        <p:spPr>
          <a:xfrm>
            <a:off x="1245792" y="6408035"/>
            <a:ext cx="499110" cy="49911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7985249-A9AF-191E-360F-229382CC0061}"/>
              </a:ext>
            </a:extLst>
          </p:cNvPr>
          <p:cNvSpPr/>
          <p:nvPr/>
        </p:nvSpPr>
        <p:spPr>
          <a:xfrm>
            <a:off x="1966715" y="6484235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Study Goal</a:t>
            </a:r>
            <a:endParaRPr lang="en-US" sz="20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569185BB-BD51-040A-2B00-7B3153AFE3BC}"/>
              </a:ext>
            </a:extLst>
          </p:cNvPr>
          <p:cNvSpPr/>
          <p:nvPr/>
        </p:nvSpPr>
        <p:spPr>
          <a:xfrm>
            <a:off x="1966715" y="6943579"/>
            <a:ext cx="6788348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 three zero-shot models and a soft-voting ensemble on BuzzFeed News.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B2C00-3564-9E16-B3E3-5CA2E5EE5B2D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 descr="Logos-05">
            <a:extLst>
              <a:ext uri="{FF2B5EF4-FFF2-40B4-BE49-F238E27FC236}">
                <a16:creationId xmlns:a16="http://schemas.microsoft.com/office/drawing/2014/main" id="{5B021C09-17F1-D166-7540-41F7EE52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267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Literature Review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2909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Naïve Baselines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20358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Granik &amp; Mesyura (2017) achieved ~74% accuracy with Naïve Bayes on Facebook posts.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ML Lexical Approaches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172307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Ahmed et al. (2017) used n-gram + LSVM, showing limited deep semantic understanding.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22909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LLM-based Advances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172307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Wang et al. (2024) introduced "L-Defense," a prompt-based LLM system with high accuracy.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22909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Research Gap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820358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Few studies systematically assess zero-shot classifiers for fake news detection.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88D9-CB38-8CE1-D2AD-A27DD76EA484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Logos-05">
            <a:extLst>
              <a:ext uri="{FF2B5EF4-FFF2-40B4-BE49-F238E27FC236}">
                <a16:creationId xmlns:a16="http://schemas.microsoft.com/office/drawing/2014/main" id="{9349453C-2E0C-FFD6-48AE-A57DC042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194" y="1237677"/>
            <a:ext cx="186213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Methodology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0" y="2218967"/>
            <a:ext cx="395645" cy="4748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5011" y="2255031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275012" y="2617324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Labeled real vs. fake news articles in CSV format.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51" y="3098362"/>
            <a:ext cx="395645" cy="4748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5540" y="3119622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265540" y="3514858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Text cleaning and lowercasing for consistency.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3" y="4048005"/>
            <a:ext cx="395645" cy="4748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5012" y="4129757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Summarization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265541" y="4539516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Extractive TextRank via spaCy for key information.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24" y="4997648"/>
            <a:ext cx="395645" cy="4748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65541" y="5031179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Classification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275012" y="5446669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Zero-shot models: mDeBERTa, BART-large/MNLI, ModernBERT.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25" y="5947291"/>
            <a:ext cx="395645" cy="4748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75011" y="6004147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Ensemble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275012" y="6429996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Soft-voting averages model probabilities for robust results.</a:t>
            </a:r>
            <a:endParaRPr lang="en-US" sz="20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25" y="6896933"/>
            <a:ext cx="395645" cy="47482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75012" y="7002898"/>
            <a:ext cx="931069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Evaluation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1275012" y="7361395"/>
            <a:ext cx="13263801" cy="126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Accuracy, F1 score, visualized with radar chart and heatmap.</a:t>
            </a:r>
            <a:endParaRPr lang="en-US" sz="20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524" y="1"/>
            <a:ext cx="6918271" cy="82852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FBEC25-ED61-83AD-5158-628BDA852CDD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3" name="Picture 22" descr="Logos-05">
            <a:extLst>
              <a:ext uri="{FF2B5EF4-FFF2-40B4-BE49-F238E27FC236}">
                <a16:creationId xmlns:a16="http://schemas.microsoft.com/office/drawing/2014/main" id="{5339EBFF-76FB-3570-F8FE-72A413E61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1157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Preprocessing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5736908"/>
            <a:ext cx="12954952" cy="22860"/>
          </a:xfrm>
          <a:prstGeom prst="roundRect">
            <a:avLst>
              <a:gd name="adj" fmla="val 35184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05143" y="5162431"/>
            <a:ext cx="22860" cy="574477"/>
          </a:xfrm>
          <a:prstGeom prst="roundRect">
            <a:avLst>
              <a:gd name="adj" fmla="val 35184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801189" y="5521523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81438" y="5567958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890123" y="396204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Source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9176" y="4358521"/>
            <a:ext cx="597491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BuzzFeed News articles from FakeNewsNet/Kaggle, accessed via Google Colab.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36908"/>
            <a:ext cx="22860" cy="574477"/>
          </a:xfrm>
          <a:prstGeom prst="roundRect">
            <a:avLst>
              <a:gd name="adj" fmla="val 35184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99697" y="5521523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79945" y="5567958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88631" y="650283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Cleaning Process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327684" y="6899315"/>
            <a:ext cx="597491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Removed records with missing text fields; ensured all text entries are strings.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02278" y="5162431"/>
            <a:ext cx="22860" cy="574477"/>
          </a:xfrm>
          <a:prstGeom prst="roundRect">
            <a:avLst>
              <a:gd name="adj" fmla="val 35184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398323" y="5521523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478572" y="5567958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487257" y="396204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Summarization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26310" y="4358521"/>
            <a:ext cx="597491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Input data were summarized news texts to reduce noise and focus on content.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C84E7-065F-1B24-6063-7BA6DF48F270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Picture 20" descr="Logos-05">
            <a:extLst>
              <a:ext uri="{FF2B5EF4-FFF2-40B4-BE49-F238E27FC236}">
                <a16:creationId xmlns:a16="http://schemas.microsoft.com/office/drawing/2014/main" id="{4964066B-139D-AC6E-2048-B380A65D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41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Architectures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97160"/>
            <a:ext cx="4158734" cy="2490430"/>
          </a:xfrm>
          <a:prstGeom prst="roundRect">
            <a:avLst>
              <a:gd name="adj" fmla="val 403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4659" y="5144095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ModernBERT (Modern BART ZSC)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991582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Prompt-based BART variant for zero-shot classification. Converts labels to natural language.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97160"/>
            <a:ext cx="4158734" cy="2490430"/>
          </a:xfrm>
          <a:prstGeom prst="roundRect">
            <a:avLst>
              <a:gd name="adj" fmla="val 403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8270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mDeBERTa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5639633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Multilingual DeBERTa-based zero-shot classifier. Fine-tuned on MNLI/XNLI for cross-lingual NLI.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97160"/>
            <a:ext cx="4158734" cy="2490430"/>
          </a:xfrm>
          <a:prstGeom prst="roundRect">
            <a:avLst>
              <a:gd name="adj" fmla="val 403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8075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BART Large (MNLI)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639633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BART model pre-trained on NLI data. Frames class labels as hypotheses for entailment.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7542A-40A3-A53A-4EFD-E4E74C97DB80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 descr="Logos-05">
            <a:extLst>
              <a:ext uri="{FF2B5EF4-FFF2-40B4-BE49-F238E27FC236}">
                <a16:creationId xmlns:a16="http://schemas.microsoft.com/office/drawing/2014/main" id="{14FF980F-3FC1-0AC1-E255-8957D9C7A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Ensemble Strategy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10571" y="3883819"/>
            <a:ext cx="28588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Soft Voting Ensemble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Combines model outputs by averaging their confidence scores (0-1).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20" y="4209455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Decision Rule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25183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scores; if ≥0.5, label as "real," else "fake."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995" y="3264813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011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Rationale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50687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Lightweight ensemble leverages model complementarity for robust predictions.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36" y="5972532"/>
            <a:ext cx="358140" cy="447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518547-316D-2CB7-EE05-F5CA3C45E385}"/>
              </a:ext>
            </a:extLst>
          </p:cNvPr>
          <p:cNvSpPr/>
          <p:nvPr/>
        </p:nvSpPr>
        <p:spPr>
          <a:xfrm>
            <a:off x="13932455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Logos-05">
            <a:extLst>
              <a:ext uri="{FF2B5EF4-FFF2-40B4-BE49-F238E27FC236}">
                <a16:creationId xmlns:a16="http://schemas.microsoft.com/office/drawing/2014/main" id="{A34B57FA-BE2F-C505-5311-612A723CA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3517" y="79375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46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Evaluation Metrics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67439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Accuracy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0070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Overall correct classifications.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367439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370070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Proportion of true positive predictions.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36743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Recall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370070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Proportion of actual positives identified.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36743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3700701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Harmonic mean of precision and recall.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7724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7724" y="627876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Absolute Error, lower is better.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AEB119-A027-5BA5-94BE-9FC631691C01}"/>
              </a:ext>
            </a:extLst>
          </p:cNvPr>
          <p:cNvSpPr/>
          <p:nvPr/>
        </p:nvSpPr>
        <p:spPr>
          <a:xfrm>
            <a:off x="0" y="0"/>
            <a:ext cx="731520" cy="822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8" descr="Logos-05">
            <a:extLst>
              <a:ext uri="{FF2B5EF4-FFF2-40B4-BE49-F238E27FC236}">
                <a16:creationId xmlns:a16="http://schemas.microsoft.com/office/drawing/2014/main" id="{F537C3A7-86C1-9D00-EC92-5FB42C06D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82" y="258279"/>
            <a:ext cx="777875" cy="779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908</Words>
  <Application>Microsoft Office PowerPoint</Application>
  <PresentationFormat>Custom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Sajin Mahmud</cp:lastModifiedBy>
  <cp:revision>3</cp:revision>
  <dcterms:created xsi:type="dcterms:W3CDTF">2025-05-26T03:32:11Z</dcterms:created>
  <dcterms:modified xsi:type="dcterms:W3CDTF">2025-05-26T05:48:23Z</dcterms:modified>
</cp:coreProperties>
</file>